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68" r:id="rId3"/>
    <p:sldId id="392" r:id="rId4"/>
    <p:sldId id="365" r:id="rId5"/>
    <p:sldId id="390" r:id="rId6"/>
    <p:sldId id="371" r:id="rId7"/>
    <p:sldId id="384" r:id="rId8"/>
    <p:sldId id="386" r:id="rId9"/>
    <p:sldId id="377" r:id="rId10"/>
    <p:sldId id="335" r:id="rId11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A3C"/>
    <a:srgbClr val="D5DCEA"/>
    <a:srgbClr val="C4D0E4"/>
    <a:srgbClr val="07BF5A"/>
    <a:srgbClr val="FCFBD1"/>
    <a:srgbClr val="285283"/>
    <a:srgbClr val="305A88"/>
    <a:srgbClr val="C1E4F5"/>
    <a:srgbClr val="D7E4B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7600" autoAdjust="0"/>
  </p:normalViewPr>
  <p:slideViewPr>
    <p:cSldViewPr>
      <p:cViewPr varScale="1">
        <p:scale>
          <a:sx n="123" d="100"/>
          <a:sy n="123" d="100"/>
        </p:scale>
        <p:origin x="-108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63DD-F72E-4806-92DD-76D384C1CFB0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AF19D-B01B-4805-9C11-8F4B4B5A4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0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CA0F832-0A57-467D-A678-083F62A5317D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D0E67E29-D8FE-40E8-9BEA-6A8CC4CFB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3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C7-092F-412E-A3C2-18D3B37D46A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4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9FC7-092F-412E-A3C2-18D3B37D46A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747713"/>
            <a:ext cx="6607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500D-BB65-4A19-9E11-9D104535B32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7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0429-D67F-4A57-869A-7963C35708B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2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04825"/>
            <a:ext cx="4491037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0429-D67F-4A57-869A-7963C35708B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747713"/>
            <a:ext cx="6607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500D-BB65-4A19-9E11-9D104535B32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62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854200" y="989013"/>
            <a:ext cx="8761413" cy="49291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500D-BB65-4A19-9E11-9D104535B32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91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0429-D67F-4A57-869A-7963C35708B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4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0429-D67F-4A57-869A-7963C35708B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40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8" y="747713"/>
            <a:ext cx="6607175" cy="3717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C500D-BB65-4A19-9E11-9D104535B32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49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1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9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4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1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7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2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0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7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4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075AD-8B64-4A40-89B9-E6C19CDDCB98}" type="datetimeFigureOut">
              <a:rPr lang="ru-RU" smtClean="0"/>
              <a:pPr/>
              <a:t>24.01.2020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61F7-E70A-45D3-8B1A-7BCCEE492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1678" y="588625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губернаторского проекта</a:t>
            </a:r>
            <a:endParaRPr lang="en-US" sz="2400" b="1" dirty="0" smtClean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 вместе</a:t>
            </a:r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957451"/>
            <a:ext cx="1800200" cy="17696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64241" y="4716188"/>
            <a:ext cx="3615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</a:t>
            </a:r>
            <a:r>
              <a:rPr lang="ru-RU" sz="14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18" y="3775388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Чуркин Евгений Юрьевич</a:t>
            </a:r>
            <a:endParaRPr lang="ru-RU" sz="2000" b="1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роектного офиса губернаторского проекта </a:t>
            </a:r>
          </a:p>
          <a:p>
            <a:pPr algn="ctr"/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«Решаем вместе!»</a:t>
            </a:r>
          </a:p>
        </p:txBody>
      </p:sp>
    </p:spTree>
    <p:extLst>
      <p:ext uri="{BB962C8B-B14F-4D97-AF65-F5344CB8AC3E}">
        <p14:creationId xmlns:p14="http://schemas.microsoft.com/office/powerpoint/2010/main" val="24589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7" y="76316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1957451"/>
            <a:ext cx="1800200" cy="17696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64243" y="4730125"/>
            <a:ext cx="3615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 </a:t>
            </a:r>
            <a:r>
              <a:rPr lang="ru-RU" sz="14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4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1620" y="3804083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Чуркин Евгений Юрьевич</a:t>
            </a:r>
            <a:endParaRPr lang="ru-RU" sz="2000" b="1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роектного </a:t>
            </a:r>
            <a:r>
              <a:rPr lang="ru-RU" sz="160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офиса губернаторского </a:t>
            </a:r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algn="ctr"/>
            <a:r>
              <a:rPr lang="ru-RU" sz="16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«Решаем вместе!»</a:t>
            </a:r>
          </a:p>
        </p:txBody>
      </p:sp>
    </p:spTree>
    <p:extLst>
      <p:ext uri="{BB962C8B-B14F-4D97-AF65-F5344CB8AC3E}">
        <p14:creationId xmlns:p14="http://schemas.microsoft.com/office/powerpoint/2010/main" val="24589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03060" y="143205"/>
            <a:ext cx="8508022" cy="6138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Овал 9"/>
          <p:cNvSpPr/>
          <p:nvPr/>
        </p:nvSpPr>
        <p:spPr>
          <a:xfrm rot="16200000" flipH="1">
            <a:off x="4473064" y="4632331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4905072" y="4633014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041015" y="4632331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483770" y="4812333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508106" y="4813014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93" y="165787"/>
            <a:ext cx="513822" cy="81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403649" y="829479"/>
            <a:ext cx="6552728" cy="0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687419"/>
          </a:xfrm>
        </p:spPr>
        <p:txBody>
          <a:bodyPr>
            <a:normAutofit/>
          </a:bodyPr>
          <a:lstStyle/>
          <a:p>
            <a:r>
              <a:rPr lang="ru-RU" sz="500" dirty="0"/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0" y="259225"/>
            <a:ext cx="776040" cy="76288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483989" y="33888"/>
            <a:ext cx="62481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2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 по направлению «Городская среда» на 2020 год</a:t>
            </a:r>
            <a:endParaRPr lang="ru-RU" sz="22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69696"/>
              </p:ext>
            </p:extLst>
          </p:nvPr>
        </p:nvGraphicFramePr>
        <p:xfrm>
          <a:off x="1056914" y="977086"/>
          <a:ext cx="7032554" cy="4046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225">
                  <a:extLst>
                    <a:ext uri="{9D8B030D-6E8A-4147-A177-3AD203B41FA5}">
                      <a16:colId xmlns="" xmlns:a16="http://schemas.microsoft.com/office/drawing/2014/main" val="2403572374"/>
                    </a:ext>
                  </a:extLst>
                </a:gridCol>
                <a:gridCol w="2237617">
                  <a:extLst>
                    <a:ext uri="{9D8B030D-6E8A-4147-A177-3AD203B41FA5}">
                      <a16:colId xmlns="" xmlns:a16="http://schemas.microsoft.com/office/drawing/2014/main" val="2143936721"/>
                    </a:ext>
                  </a:extLst>
                </a:gridCol>
                <a:gridCol w="803252">
                  <a:extLst>
                    <a:ext uri="{9D8B030D-6E8A-4147-A177-3AD203B41FA5}">
                      <a16:colId xmlns="" xmlns:a16="http://schemas.microsoft.com/office/drawing/2014/main" val="3361285449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69782872"/>
                    </a:ext>
                  </a:extLst>
                </a:gridCol>
                <a:gridCol w="1784300">
                  <a:extLst>
                    <a:ext uri="{9D8B030D-6E8A-4147-A177-3AD203B41FA5}">
                      <a16:colId xmlns="" xmlns:a16="http://schemas.microsoft.com/office/drawing/2014/main" val="2780965546"/>
                    </a:ext>
                  </a:extLst>
                </a:gridCol>
              </a:tblGrid>
              <a:tr h="2753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№ п/п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Поступило проектов в Проектный офис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4544029"/>
                  </a:ext>
                </a:extLst>
              </a:tr>
              <a:tr h="448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Всего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Городская среда </a:t>
                      </a:r>
                      <a:b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ДОРОВЫЕ ТЕРРИТОРИИ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Городская среда </a:t>
                      </a:r>
                      <a:b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</a:br>
                      <a:r>
                        <a:rPr lang="ru-RU" sz="105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ОБЩЕСТВЕННЫЕ ТЕРРИТОРИИ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2500988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ГО Ярославль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ru-RU" sz="1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8822171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ГО Рыбинск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482442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ГО Переславль-Залесский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4515712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Большесельский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83154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Борисоглебский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4415468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Брейтовский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3062602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Гаврилов-Ямский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0999121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Даниловский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7259288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Любимский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896292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Мышкинский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3367278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Некоузский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111483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Некрасовский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2912132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Первомайский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874071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Пошехонский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5786889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Ростовский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3300282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Рыбинский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8874389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17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Тутаевский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47" marR="3347" marT="334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4751484"/>
                  </a:ext>
                </a:extLst>
              </a:tr>
              <a:tr h="122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18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Угличский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8855176"/>
                  </a:ext>
                </a:extLst>
              </a:tr>
              <a:tr h="12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Ярославский МР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000" b="1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014279"/>
                  </a:ext>
                </a:extLst>
              </a:tr>
              <a:tr h="3063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Общее количество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110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44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47" marR="3347" marT="3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120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9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627785" y="4601766"/>
            <a:ext cx="6264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6200000" flipH="1">
            <a:off x="4473064" y="4542975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905072" y="4544340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4041015" y="4542975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483769" y="4722977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508105" y="4723658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38138" y="3025925"/>
            <a:ext cx="3016686" cy="38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2109172" y="932499"/>
            <a:ext cx="4874617" cy="30646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reshaem.vmeste76.ru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580" y="29943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Онлайн-доступность проекта</a:t>
            </a:r>
            <a:endParaRPr lang="ru-RU" sz="20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7472"/>
          <a:stretch/>
        </p:blipFill>
        <p:spPr>
          <a:xfrm>
            <a:off x="318467" y="1552341"/>
            <a:ext cx="4765741" cy="3019367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897"/>
            <a:ext cx="776040" cy="762888"/>
          </a:xfrm>
          <a:prstGeom prst="rect">
            <a:avLst/>
          </a:prstGeom>
        </p:spPr>
      </p:pic>
      <p:pic>
        <p:nvPicPr>
          <p:cNvPr id="24" name="Рисунок 6" descr="gerb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57" y="112300"/>
            <a:ext cx="542107" cy="8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1694290" y="750341"/>
            <a:ext cx="5781623" cy="1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20549" t="6289" r="18758" b="4242"/>
          <a:stretch/>
        </p:blipFill>
        <p:spPr>
          <a:xfrm>
            <a:off x="5133933" y="1552341"/>
            <a:ext cx="3632471" cy="3016892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54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627785" y="4601766"/>
            <a:ext cx="6264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2818" y="180790"/>
            <a:ext cx="539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проводимых работ с другими программами</a:t>
            </a:r>
            <a:endParaRPr lang="ru-RU" sz="22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6200000" flipH="1">
            <a:off x="4473064" y="4542975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905072" y="4544340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4041015" y="4542975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483769" y="4722977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508105" y="4723658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Объект 2"/>
          <p:cNvSpPr txBox="1">
            <a:spLocks/>
          </p:cNvSpPr>
          <p:nvPr/>
        </p:nvSpPr>
        <p:spPr>
          <a:xfrm>
            <a:off x="1137208" y="1061526"/>
            <a:ext cx="6890841" cy="6141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556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дворовой территории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Переславль-Залесский с. Берендеево</a:t>
            </a:r>
          </a:p>
          <a:p>
            <a:pPr marL="0" indent="0" algn="ctr" defTabSz="3556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(параллельно произведен ремонт асфальтового покрытия и капитальный ремонт кровли)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679802" y="971785"/>
            <a:ext cx="5865786" cy="8738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77" y="283246"/>
            <a:ext cx="776040" cy="762888"/>
          </a:xfrm>
          <a:prstGeom prst="rect">
            <a:avLst/>
          </a:prstGeom>
        </p:spPr>
      </p:pic>
      <p:pic>
        <p:nvPicPr>
          <p:cNvPr id="23" name="Рисунок 6" descr="gerb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57" y="112300"/>
            <a:ext cx="542107" cy="8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72" y="1921482"/>
            <a:ext cx="3618430" cy="2409459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3" y="1936775"/>
            <a:ext cx="3595463" cy="2394166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6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03060" y="143205"/>
            <a:ext cx="8508022" cy="6138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Овал 9"/>
          <p:cNvSpPr/>
          <p:nvPr/>
        </p:nvSpPr>
        <p:spPr>
          <a:xfrm rot="16200000" flipH="1">
            <a:off x="4473064" y="4632331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4905072" y="4633014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041015" y="4632331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483770" y="4812333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508106" y="4813014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228503" y="961263"/>
            <a:ext cx="2947513" cy="992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1" algn="ctr" defTabSz="268281">
              <a:lnSpc>
                <a:spcPct val="150000"/>
              </a:lnSpc>
            </a:pP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Ярославль:</a:t>
            </a:r>
          </a:p>
          <a:p>
            <a:pPr algn="ctr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кровли в здании МДОУ «Детский сад № 55»</a:t>
            </a:r>
          </a:p>
          <a:p>
            <a:pPr algn="ctr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Стоимость: 1 500 000 руб.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03649" y="829479"/>
            <a:ext cx="6552728" cy="0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687419"/>
          </a:xfrm>
        </p:spPr>
        <p:txBody>
          <a:bodyPr>
            <a:normAutofit/>
          </a:bodyPr>
          <a:lstStyle/>
          <a:p>
            <a:r>
              <a:rPr lang="ru-RU" sz="500" dirty="0"/>
              <a:t>.</a:t>
            </a: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42270" y="10401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200" b="1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2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с замечаниями</a:t>
            </a:r>
            <a:endParaRPr lang="ru-RU" sz="22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218" y="2232328"/>
            <a:ext cx="362580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Подрядной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допущены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проектно-сметной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и технологии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что снижает несущую способность и эксплуатационные характеристики конструкций кровли.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установленные подрядчиком материалы не соответствуют указанным в ПСД.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36" y="1098045"/>
            <a:ext cx="3547304" cy="340331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6" descr="gerb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43" y="195486"/>
            <a:ext cx="565729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0" y="259225"/>
            <a:ext cx="776040" cy="7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1957" y="87720"/>
            <a:ext cx="6076072" cy="7799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b="1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gradFill flip="none" rotWithShape="1">
                  <a:gsLst>
                    <a:gs pos="0">
                      <a:srgbClr val="4BACC6">
                        <a:lumMod val="50000"/>
                      </a:srgbClr>
                    </a:gs>
                    <a:gs pos="33000">
                      <a:srgbClr val="4BACC6">
                        <a:lumMod val="50000"/>
                      </a:srgb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параметры направления </a:t>
            </a:r>
            <a:br>
              <a:rPr lang="ru-RU" sz="2200" b="1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gradFill flip="none" rotWithShape="1">
                  <a:gsLst>
                    <a:gs pos="0">
                      <a:srgbClr val="4BACC6">
                        <a:lumMod val="50000"/>
                      </a:srgbClr>
                    </a:gs>
                    <a:gs pos="33000">
                      <a:srgbClr val="4BACC6">
                        <a:lumMod val="50000"/>
                      </a:srgb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ln w="3175">
                  <a:solidFill>
                    <a:prstClr val="black">
                      <a:lumMod val="50000"/>
                      <a:lumOff val="50000"/>
                    </a:prstClr>
                  </a:solidFill>
                </a:ln>
                <a:gradFill flip="none" rotWithShape="1">
                  <a:gsLst>
                    <a:gs pos="0">
                      <a:srgbClr val="4BACC6">
                        <a:lumMod val="50000"/>
                      </a:srgbClr>
                    </a:gs>
                    <a:gs pos="33000">
                      <a:srgbClr val="4BACC6">
                        <a:lumMod val="50000"/>
                      </a:srgb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«Школьное инициативное бюджетирование»</a:t>
            </a:r>
            <a:endParaRPr lang="ru-RU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0295" y="750343"/>
            <a:ext cx="6381017" cy="4603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5546" y="725331"/>
            <a:ext cx="5214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16200000" flipH="1">
            <a:off x="4497798" y="4639244"/>
            <a:ext cx="202500" cy="27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25"/>
          </a:p>
        </p:txBody>
      </p:sp>
      <p:sp>
        <p:nvSpPr>
          <p:cNvPr id="12" name="Овал 11"/>
          <p:cNvSpPr/>
          <p:nvPr/>
        </p:nvSpPr>
        <p:spPr>
          <a:xfrm rot="5400000">
            <a:off x="4821804" y="4639756"/>
            <a:ext cx="202500" cy="27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25"/>
          </a:p>
        </p:txBody>
      </p:sp>
      <p:sp>
        <p:nvSpPr>
          <p:cNvPr id="13" name="Овал 12"/>
          <p:cNvSpPr/>
          <p:nvPr/>
        </p:nvSpPr>
        <p:spPr>
          <a:xfrm rot="5400000">
            <a:off x="4173761" y="4639244"/>
            <a:ext cx="202500" cy="27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25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3005830" y="4774246"/>
            <a:ext cx="972109" cy="51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274082" y="4774756"/>
            <a:ext cx="972109" cy="51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94290" y="977803"/>
            <a:ext cx="6160061" cy="3852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220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реализации проекта – 2019 год (отбор и утверждение проектов до конца года)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220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старт проекта (5 школ) запланирован в г. Ярославле (3 школы – №7, №49, №81) и г. Рыбинске (2 школы – №23, №30)</a:t>
            </a:r>
          </a:p>
          <a:p>
            <a:pPr algn="just">
              <a:spcAft>
                <a:spcPts val="220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выделяемых средств – 5 млн. руб. (по 1 млн. руб. на каждую школу) </a:t>
            </a:r>
          </a:p>
          <a:p>
            <a:pPr algn="just">
              <a:spcAft>
                <a:spcPts val="220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проектных предложений на одну школу – не ограничено, при этом, общая сумма реализованных предложений не должна превышать 1 млн. руб.</a:t>
            </a:r>
          </a:p>
          <a:p>
            <a:pPr algn="just">
              <a:spcAft>
                <a:spcPts val="220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Инициаторами проектных предложений выступают учащиеся 9-11 классов, они же своим голосованием выбирают предложения, которые будут реализованы</a:t>
            </a:r>
            <a:endParaRPr lang="en-US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5" y="3122810"/>
            <a:ext cx="533400" cy="579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75" y="1644727"/>
            <a:ext cx="582168" cy="624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81" y="2487501"/>
            <a:ext cx="591312" cy="3749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04" y="987574"/>
            <a:ext cx="393192" cy="585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6" y="3939903"/>
            <a:ext cx="527965" cy="4981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897"/>
            <a:ext cx="776040" cy="762888"/>
          </a:xfrm>
          <a:prstGeom prst="rect">
            <a:avLst/>
          </a:prstGeom>
        </p:spPr>
      </p:pic>
      <p:pic>
        <p:nvPicPr>
          <p:cNvPr id="22" name="Рисунок 6" descr="gerb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58" y="112301"/>
            <a:ext cx="542107" cy="8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331641" y="880133"/>
            <a:ext cx="6336704" cy="0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16200000" flipH="1">
            <a:off x="4473064" y="4631649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905072" y="4633014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4041015" y="4631649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483769" y="4811651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508105" y="4812332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897"/>
            <a:ext cx="776040" cy="762888"/>
          </a:xfrm>
          <a:prstGeom prst="rect">
            <a:avLst/>
          </a:prstGeom>
        </p:spPr>
      </p:pic>
      <p:pic>
        <p:nvPicPr>
          <p:cNvPr id="23" name="Рисунок 6" descr="gerb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57" y="112300"/>
            <a:ext cx="542107" cy="8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331640" y="843558"/>
            <a:ext cx="6336704" cy="0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815079" y="135672"/>
            <a:ext cx="5546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проектных предложений школьного инициативного бюджетирования </a:t>
            </a:r>
            <a:endParaRPr lang="ru-RU" sz="20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33000">
                    <a:schemeClr val="accent5">
                      <a:lumMod val="50000"/>
                    </a:schemeClr>
                  </a:gs>
                  <a:gs pos="100000">
                    <a:srgbClr val="03876E"/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270" y="1973441"/>
            <a:ext cx="1832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формы для школьной футбольной команды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36844" y="3845181"/>
            <a:ext cx="186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музыкальных инструментов для школьной рок-группы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s://volsu.ru/upload/medialibrary/1c1/%D0%9F%D0%B5%D1%80%D0%B2%D0%B5%D0%BD%D1%81%D1%82%D0%B2%D0%B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58" y="1015184"/>
            <a:ext cx="3124205" cy="207466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1.ytimg.com/vi/RsTa0E25fZw/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r="1690"/>
          <a:stretch/>
        </p:blipFill>
        <p:spPr bwMode="auto">
          <a:xfrm>
            <a:off x="5804562" y="3125799"/>
            <a:ext cx="2832701" cy="1654982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i9.photo.2gis.com/images/branch/23/3236962262760229_7e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4" y="1132448"/>
            <a:ext cx="2867034" cy="19113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pln-pskov.ru/pictures/1905161842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8" y="3089852"/>
            <a:ext cx="2915271" cy="16398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98718" y="1132448"/>
            <a:ext cx="1832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школьной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киностудии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31149" y="3169877"/>
            <a:ext cx="1719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кабинета физики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6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 rot="16200000" flipH="1">
            <a:off x="4473064" y="4542975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905072" y="4544340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5400000">
            <a:off x="4041015" y="4542975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483769" y="4722977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508105" y="4723658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99567" y="285106"/>
            <a:ext cx="690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 реализации </a:t>
            </a:r>
            <a:r>
              <a:rPr lang="ru-RU" sz="2000" b="1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897"/>
            <a:ext cx="776040" cy="762888"/>
          </a:xfrm>
          <a:prstGeom prst="rect">
            <a:avLst/>
          </a:prstGeom>
        </p:spPr>
      </p:pic>
      <p:pic>
        <p:nvPicPr>
          <p:cNvPr id="23" name="Рисунок 6" descr="gerb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57" y="112300"/>
            <a:ext cx="542107" cy="85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54320" y="957087"/>
            <a:ext cx="4652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algn="just" defTabSz="268288">
              <a:lnSpc>
                <a:spcPct val="150000"/>
              </a:lnSpc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октября состоялась публичная защита проектов на общешкольных собраниях, на них также присутствовали представители органов власти и Проектного офиса. В общей сложности в собраниях приняли участие более 700 учащихся.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31640" y="843558"/>
            <a:ext cx="6336704" cy="0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11319"/>
          <a:stretch/>
        </p:blipFill>
        <p:spPr>
          <a:xfrm>
            <a:off x="470995" y="1033053"/>
            <a:ext cx="2962049" cy="199873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6" b="5674"/>
          <a:stretch/>
        </p:blipFill>
        <p:spPr>
          <a:xfrm>
            <a:off x="2519748" y="2479529"/>
            <a:ext cx="2901991" cy="180019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b="6711"/>
          <a:stretch/>
        </p:blipFill>
        <p:spPr>
          <a:xfrm>
            <a:off x="5279510" y="2171194"/>
            <a:ext cx="3404274" cy="2488788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/>
          <a:stretch/>
        </p:blipFill>
        <p:spPr>
          <a:xfrm>
            <a:off x="534220" y="2886123"/>
            <a:ext cx="2623400" cy="1802065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1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03061" y="143206"/>
            <a:ext cx="8508022" cy="6138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0" name="Овал 9"/>
          <p:cNvSpPr/>
          <p:nvPr/>
        </p:nvSpPr>
        <p:spPr>
          <a:xfrm rot="16200000" flipH="1">
            <a:off x="4473064" y="4632331"/>
            <a:ext cx="270000" cy="360000"/>
          </a:xfrm>
          <a:prstGeom prst="ellipse">
            <a:avLst/>
          </a:prstGeom>
          <a:solidFill>
            <a:srgbClr val="44967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4905072" y="4633014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4041015" y="4632331"/>
            <a:ext cx="270000" cy="360000"/>
          </a:xfrm>
          <a:prstGeom prst="ellipse">
            <a:avLst/>
          </a:prstGeom>
          <a:solidFill>
            <a:srgbClr val="406B7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483771" y="4812333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5508107" y="4813014"/>
            <a:ext cx="1296145" cy="682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36961" y="909455"/>
            <a:ext cx="2664296" cy="1192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67" algn="ctr" defTabSz="268274">
              <a:lnSpc>
                <a:spcPct val="150000"/>
              </a:lnSpc>
            </a:pP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Рыбинск:</a:t>
            </a:r>
          </a:p>
          <a:p>
            <a:pPr algn="ctr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беговой дорожки на школьном спортивном стадионе в СОШ №30</a:t>
            </a:r>
          </a:p>
          <a:p>
            <a:pPr algn="ctr"/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Стоимость: 1 000 000 руб.</a:t>
            </a:r>
          </a:p>
        </p:txBody>
      </p:sp>
      <p:pic>
        <p:nvPicPr>
          <p:cNvPr id="28" name="Рисунок 6" descr="gerb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93" y="165788"/>
            <a:ext cx="513822" cy="81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403650" y="829479"/>
            <a:ext cx="6552728" cy="0"/>
          </a:xfrm>
          <a:prstGeom prst="line">
            <a:avLst/>
          </a:prstGeom>
          <a:ln>
            <a:solidFill>
              <a:srgbClr val="777777">
                <a:alpha val="50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687419"/>
          </a:xfrm>
        </p:spPr>
        <p:txBody>
          <a:bodyPr>
            <a:normAutofit/>
          </a:bodyPr>
          <a:lstStyle/>
          <a:p>
            <a:r>
              <a:rPr lang="ru-RU" sz="500" dirty="0"/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0" y="259225"/>
            <a:ext cx="776040" cy="7628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2198017"/>
            <a:ext cx="3371416" cy="2528562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/>
          <a:stretch/>
        </p:blipFill>
        <p:spPr>
          <a:xfrm>
            <a:off x="4400908" y="889613"/>
            <a:ext cx="3443351" cy="1997526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2977" r="15106"/>
          <a:stretch/>
        </p:blipFill>
        <p:spPr>
          <a:xfrm>
            <a:off x="3235979" y="2527481"/>
            <a:ext cx="2744170" cy="205598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483990" y="38122"/>
            <a:ext cx="62481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200" b="1" dirty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33000">
                      <a:schemeClr val="accent5">
                        <a:lumMod val="50000"/>
                      </a:schemeClr>
                    </a:gs>
                    <a:gs pos="100000">
                      <a:srgbClr val="03876E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Проекты-победители (г. Рыбинск)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37" y="2527481"/>
            <a:ext cx="1650061" cy="205598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493</Words>
  <Application>Microsoft Office PowerPoint</Application>
  <PresentationFormat>Экран (16:9)</PresentationFormat>
  <Paragraphs>159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.</vt:lpstr>
      <vt:lpstr>Презентация PowerPoint</vt:lpstr>
      <vt:lpstr>Презентация PowerPoint</vt:lpstr>
      <vt:lpstr>.</vt:lpstr>
      <vt:lpstr>Общие параметры направления  «Школьное инициативное бюджетирование»</vt:lpstr>
      <vt:lpstr>Презентация PowerPoint</vt:lpstr>
      <vt:lpstr>Презентация PowerPoint</vt:lpstr>
      <vt:lpstr>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Чуркин</dc:creator>
  <cp:lastModifiedBy>user</cp:lastModifiedBy>
  <cp:revision>450</cp:revision>
  <cp:lastPrinted>2019-10-25T12:21:24Z</cp:lastPrinted>
  <dcterms:created xsi:type="dcterms:W3CDTF">2018-10-01T14:46:18Z</dcterms:created>
  <dcterms:modified xsi:type="dcterms:W3CDTF">2020-01-24T08:00:18Z</dcterms:modified>
</cp:coreProperties>
</file>